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"/>
  </p:notesMasterIdLst>
  <p:handoutMasterIdLst>
    <p:handoutMasterId r:id="rId8"/>
  </p:handoutMasterIdLst>
  <p:sldIdLst>
    <p:sldId id="483" r:id="rId2"/>
    <p:sldId id="539" r:id="rId3"/>
    <p:sldId id="538" r:id="rId4"/>
    <p:sldId id="558" r:id="rId5"/>
    <p:sldId id="485" r:id="rId6"/>
  </p:sldIdLst>
  <p:sldSz cx="9144000" cy="6858000" type="screen4x3"/>
  <p:notesSz cx="7102475" cy="10234613"/>
  <p:defaultTextStyle>
    <a:defPPr>
      <a:defRPr lang="en-US"/>
    </a:defPPr>
    <a:lvl1pPr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11163" indent="46038"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22325" indent="92075"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233488" indent="138113"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644650" indent="184150"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7">
          <p15:clr>
            <a:srgbClr val="A4A3A4"/>
          </p15:clr>
        </p15:guide>
        <p15:guide id="2" pos="3205">
          <p15:clr>
            <a:srgbClr val="A4A3A4"/>
          </p15:clr>
        </p15:guide>
        <p15:guide id="3" pos="284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yun Ye" initials="K" lastIdx="1" clrIdx="0">
    <p:extLst>
      <p:ext uri="{19B8F6BF-5375-455C-9EA6-DF929625EA0E}">
        <p15:presenceInfo xmlns:p15="http://schemas.microsoft.com/office/powerpoint/2012/main" userId="Huayun Ye" providerId="None"/>
      </p:ext>
    </p:extLst>
  </p:cmAuthor>
  <p:cmAuthor id="2" name="Kailiang Wu" initials="K" lastIdx="4" clrIdx="1">
    <p:extLst>
      <p:ext uri="{19B8F6BF-5375-455C-9EA6-DF929625EA0E}">
        <p15:presenceInfo xmlns:p15="http://schemas.microsoft.com/office/powerpoint/2012/main" userId="Kailiang W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B5"/>
    <a:srgbClr val="000092"/>
    <a:srgbClr val="E9C4C4"/>
    <a:srgbClr val="E6E8EC"/>
    <a:srgbClr val="CDBCB3"/>
    <a:srgbClr val="EBDAD1"/>
    <a:srgbClr val="E1D0C7"/>
    <a:srgbClr val="D7C6BD"/>
    <a:srgbClr val="C3B2A9"/>
    <a:srgbClr val="B9A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76322" autoAdjust="0"/>
  </p:normalViewPr>
  <p:slideViewPr>
    <p:cSldViewPr snapToGrid="0">
      <p:cViewPr varScale="1">
        <p:scale>
          <a:sx n="56" d="100"/>
          <a:sy n="56" d="100"/>
        </p:scale>
        <p:origin x="730" y="31"/>
      </p:cViewPr>
      <p:guideLst>
        <p:guide orient="horz" pos="1997"/>
        <p:guide pos="3205"/>
        <p:guide pos="2849"/>
      </p:guideLst>
    </p:cSldViewPr>
  </p:slideViewPr>
  <p:outlineViewPr>
    <p:cViewPr>
      <p:scale>
        <a:sx n="33" d="100"/>
        <a:sy n="33" d="100"/>
      </p:scale>
      <p:origin x="0" y="3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 defTabSz="890907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 kumimoji="0" lang="zh-CN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wrap="square" lIns="99066" tIns="49533" rIns="99066" bIns="49533" numCol="1" anchor="t" anchorCtr="0" compatLnSpc="1"/>
          <a:lstStyle>
            <a:lvl1pPr algn="r">
              <a:buFontTx/>
              <a:buNone/>
              <a:defRPr kumimoji="0" sz="13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 defTabSz="890907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 kumimoji="0" lang="zh-CN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23A44DFD-403E-49C9-9B3B-D346C93E07B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6423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 defTabSz="890907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 kumimoji="0" lang="zh-CN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wrap="square" lIns="99066" tIns="49533" rIns="99066" bIns="49533" numCol="1" anchor="t" anchorCtr="0" compatLnSpc="1"/>
          <a:lstStyle>
            <a:lvl1pPr algn="r">
              <a:buFontTx/>
              <a:buNone/>
              <a:defRPr kumimoji="0" sz="13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pPr lvl="0"/>
            <a:endParaRPr lang="zh-CN" noProof="0"/>
          </a:p>
        </p:txBody>
      </p:sp>
      <p:sp>
        <p:nvSpPr>
          <p:cNvPr id="614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10248" y="4925407"/>
            <a:ext cx="5681980" cy="402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zh-CN" noProof="0"/>
          </a:p>
          <a:p>
            <a:pPr lvl="1"/>
            <a:r>
              <a:rPr lang="zh-CN" altLang="en-US" noProof="0"/>
              <a:t>第二级</a:t>
            </a:r>
            <a:endParaRPr lang="zh-CN" altLang="zh-CN" noProof="0"/>
          </a:p>
          <a:p>
            <a:pPr lvl="2"/>
            <a:r>
              <a:rPr lang="zh-CN" altLang="en-US" noProof="0"/>
              <a:t>第三级</a:t>
            </a:r>
            <a:endParaRPr lang="zh-CN" altLang="zh-CN" noProof="0"/>
          </a:p>
          <a:p>
            <a:pPr lvl="3"/>
            <a:r>
              <a:rPr lang="zh-CN" altLang="en-US" noProof="0"/>
              <a:t>第四级</a:t>
            </a:r>
            <a:endParaRPr lang="zh-CN" altLang="zh-CN" noProof="0"/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 defTabSz="890907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 kumimoji="0" lang="zh-CN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8E8772F3-12DE-4A8B-9469-914787455B2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15403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宋体" panose="02010600030101010101" pitchFamily="2" charset="-122"/>
      </a:defRPr>
    </a:lvl1pPr>
    <a:lvl2pPr marL="101600"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2pPr>
    <a:lvl3pPr marL="203200"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3pPr>
    <a:lvl4pPr marL="304800"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4pPr>
    <a:lvl5pPr marL="407988"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5pPr>
    <a:lvl6pPr marL="510540" algn="l" defTabSz="203835" rtl="0" eaLnBrk="1" latinLnBrk="0" hangingPunct="1">
      <a:defRPr lang="zh-CN" sz="270" kern="1200">
        <a:solidFill>
          <a:schemeClr val="tx1"/>
        </a:solidFill>
        <a:latin typeface="+mn-lt"/>
        <a:ea typeface="+mn-ea"/>
        <a:cs typeface="+mn-cs"/>
      </a:defRPr>
    </a:lvl6pPr>
    <a:lvl7pPr marL="612140" algn="l" defTabSz="203835" rtl="0" eaLnBrk="1" latinLnBrk="0" hangingPunct="1">
      <a:defRPr lang="zh-CN" sz="270" kern="1200">
        <a:solidFill>
          <a:schemeClr val="tx1"/>
        </a:solidFill>
        <a:latin typeface="+mn-lt"/>
        <a:ea typeface="+mn-ea"/>
        <a:cs typeface="+mn-cs"/>
      </a:defRPr>
    </a:lvl7pPr>
    <a:lvl8pPr marL="714375" algn="l" defTabSz="203835" rtl="0" eaLnBrk="1" latinLnBrk="0" hangingPunct="1">
      <a:defRPr lang="zh-CN" sz="270" kern="1200">
        <a:solidFill>
          <a:schemeClr val="tx1"/>
        </a:solidFill>
        <a:latin typeface="+mn-lt"/>
        <a:ea typeface="+mn-ea"/>
        <a:cs typeface="+mn-cs"/>
      </a:defRPr>
    </a:lvl8pPr>
    <a:lvl9pPr marL="816610" algn="l" defTabSz="203835" rtl="0" eaLnBrk="1" latinLnBrk="0" hangingPunct="1">
      <a:defRPr lang="zh-CN" sz="27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8772F3-12DE-4A8B-9469-914787455B24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708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/>
              <a:t>4</a:t>
            </a:fld>
            <a:endParaRPr lang="zh-CN" altLang="en-US" sz="1200" dirty="0"/>
          </a:p>
        </p:txBody>
      </p:sp>
      <p:sp>
        <p:nvSpPr>
          <p:cNvPr id="109570" name="幻灯片图像占位符 109569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2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249363" y="1279525"/>
            <a:ext cx="4603750" cy="345440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altLang="zh-CN" dirty="0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EEC3040-C279-4688-9C98-A1ECCC3947A3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813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1393F-7AC5-413C-8962-CF43F5CCE9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B1834-8C4D-4F6E-AC1E-273A3B046A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733" y="365125"/>
            <a:ext cx="1971323" cy="5811838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356" y="365125"/>
            <a:ext cx="5779911" cy="5811838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9382F-55C0-407E-8758-489752C2B6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9289" y="206376"/>
            <a:ext cx="7981244" cy="523863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 dirty="0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D0B83-F332-4D31-B27D-9B33F8C5693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2679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招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3501" y="206376"/>
            <a:ext cx="6477000" cy="523863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noProof="1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36"/>
          </p:nvPr>
        </p:nvSpPr>
        <p:spPr bwMode="auto">
          <a:xfrm>
            <a:off x="1333501" y="747626"/>
            <a:ext cx="6477000" cy="173124"/>
          </a:xfrm>
        </p:spPr>
        <p:txBody>
          <a:bodyPr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1pPr>
            <a:lvl2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2pPr>
            <a:lvl3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3pPr>
            <a:lvl4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4pPr>
            <a:lvl5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5pPr>
            <a:lvl6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6pPr>
            <a:lvl7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7pPr>
            <a:lvl8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8pPr>
            <a:lvl9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38126" y="1219200"/>
            <a:ext cx="2667000" cy="254000"/>
          </a:xfrm>
          <a:prstGeom prst="round1Rect">
            <a:avLst/>
          </a:prstGeom>
          <a:solidFill>
            <a:schemeClr val="accent2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19" name="内容占位符 17"/>
          <p:cNvSpPr>
            <a:spLocks noGrp="1"/>
          </p:cNvSpPr>
          <p:nvPr>
            <p:ph sz="quarter" idx="24"/>
          </p:nvPr>
        </p:nvSpPr>
        <p:spPr>
          <a:xfrm>
            <a:off x="238126" y="1473200"/>
            <a:ext cx="2667000" cy="142875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11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238126" y="3131820"/>
            <a:ext cx="2667000" cy="254000"/>
          </a:xfrm>
          <a:prstGeom prst="round1Rect">
            <a:avLst/>
          </a:prstGeom>
          <a:solidFill>
            <a:schemeClr val="accent3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0" name="内容占位符 17"/>
          <p:cNvSpPr>
            <a:spLocks noGrp="1"/>
          </p:cNvSpPr>
          <p:nvPr>
            <p:ph sz="quarter" idx="25"/>
          </p:nvPr>
        </p:nvSpPr>
        <p:spPr>
          <a:xfrm>
            <a:off x="238126" y="3385820"/>
            <a:ext cx="2667000" cy="1893368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238126" y="5381625"/>
            <a:ext cx="2667000" cy="254000"/>
          </a:xfrm>
          <a:prstGeom prst="round1Rect">
            <a:avLst/>
          </a:prstGeom>
          <a:solidFill>
            <a:schemeClr val="accent4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1" name="内容占位符 17"/>
          <p:cNvSpPr>
            <a:spLocks noGrp="1"/>
          </p:cNvSpPr>
          <p:nvPr>
            <p:ph sz="quarter" idx="26"/>
          </p:nvPr>
        </p:nvSpPr>
        <p:spPr>
          <a:xfrm>
            <a:off x="238126" y="5636895"/>
            <a:ext cx="2667000" cy="9525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3238501" y="1219200"/>
            <a:ext cx="2667000" cy="254000"/>
          </a:xfrm>
          <a:prstGeom prst="round1Rect">
            <a:avLst/>
          </a:prstGeom>
          <a:solidFill>
            <a:schemeClr val="accent5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2" name="内容占位符 17"/>
          <p:cNvSpPr>
            <a:spLocks noGrp="1"/>
          </p:cNvSpPr>
          <p:nvPr>
            <p:ph sz="quarter" idx="27"/>
          </p:nvPr>
        </p:nvSpPr>
        <p:spPr>
          <a:xfrm>
            <a:off x="3238501" y="1473200"/>
            <a:ext cx="2667000" cy="9525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18" name="内容占位符 17"/>
          <p:cNvSpPr>
            <a:spLocks noGrp="1"/>
          </p:cNvSpPr>
          <p:nvPr>
            <p:ph sz="quarter" idx="23"/>
          </p:nvPr>
        </p:nvSpPr>
        <p:spPr>
          <a:xfrm>
            <a:off x="3238501" y="2489201"/>
            <a:ext cx="2667000" cy="1285875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23" name="内容占位符 17"/>
          <p:cNvSpPr>
            <a:spLocks noGrp="1"/>
          </p:cNvSpPr>
          <p:nvPr>
            <p:ph sz="quarter" idx="28"/>
          </p:nvPr>
        </p:nvSpPr>
        <p:spPr>
          <a:xfrm>
            <a:off x="3238501" y="4889501"/>
            <a:ext cx="2667000" cy="365125"/>
          </a:xfrm>
        </p:spPr>
        <p:txBody>
          <a:bodyPr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9"/>
          </p:nvPr>
        </p:nvSpPr>
        <p:spPr>
          <a:xfrm>
            <a:off x="3238501" y="5381625"/>
            <a:ext cx="2667000" cy="2540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5" name="内容占位符 17"/>
          <p:cNvSpPr>
            <a:spLocks noGrp="1"/>
          </p:cNvSpPr>
          <p:nvPr>
            <p:ph sz="quarter" idx="30"/>
          </p:nvPr>
        </p:nvSpPr>
        <p:spPr>
          <a:xfrm>
            <a:off x="3238501" y="5636895"/>
            <a:ext cx="2667000" cy="9525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31"/>
          </p:nvPr>
        </p:nvSpPr>
        <p:spPr>
          <a:xfrm>
            <a:off x="6229351" y="1219200"/>
            <a:ext cx="2667000" cy="2540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7" name="内容占位符 17"/>
          <p:cNvSpPr>
            <a:spLocks noGrp="1"/>
          </p:cNvSpPr>
          <p:nvPr>
            <p:ph sz="quarter" idx="32"/>
          </p:nvPr>
        </p:nvSpPr>
        <p:spPr>
          <a:xfrm>
            <a:off x="6229351" y="1473200"/>
            <a:ext cx="2667000" cy="15240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28" name="内容占位符 17"/>
          <p:cNvSpPr>
            <a:spLocks noGrp="1"/>
          </p:cNvSpPr>
          <p:nvPr>
            <p:ph sz="quarter" idx="33"/>
          </p:nvPr>
        </p:nvSpPr>
        <p:spPr>
          <a:xfrm>
            <a:off x="6229351" y="3299460"/>
            <a:ext cx="2667000" cy="15240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34"/>
          </p:nvPr>
        </p:nvSpPr>
        <p:spPr>
          <a:xfrm>
            <a:off x="6229351" y="5381625"/>
            <a:ext cx="2667000" cy="254000"/>
          </a:xfrm>
          <a:prstGeom prst="round1Rect">
            <a:avLst/>
          </a:prstGeom>
          <a:solidFill>
            <a:schemeClr val="accent1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30" name="内容占位符 17"/>
          <p:cNvSpPr>
            <a:spLocks noGrp="1"/>
          </p:cNvSpPr>
          <p:nvPr>
            <p:ph sz="quarter" idx="35"/>
          </p:nvPr>
        </p:nvSpPr>
        <p:spPr>
          <a:xfrm>
            <a:off x="6229351" y="5636895"/>
            <a:ext cx="2667000" cy="9525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32" name="日期占位符 2"/>
          <p:cNvSpPr>
            <a:spLocks noGrp="1"/>
          </p:cNvSpPr>
          <p:nvPr>
            <p:ph type="dt" sz="half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3" name="页脚占位符 3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4" name="幻灯片编号占位符 4"/>
          <p:cNvSpPr>
            <a:spLocks noGrp="1"/>
          </p:cNvSpPr>
          <p:nvPr>
            <p:ph type="sldNum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4F925-283C-4EF6-B843-500B2B224B6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867" y="206376"/>
            <a:ext cx="8026400" cy="523863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41867" y="1511300"/>
            <a:ext cx="8026400" cy="4914900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4EA16-8112-44E7-9F00-4C8050C73C8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59B20-6EE3-4A85-862C-6E0595F087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711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711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C1A58-14BE-4CAB-B326-0837B4FDA9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356" y="1825625"/>
            <a:ext cx="3874911" cy="4351338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9734" y="1825625"/>
            <a:ext cx="3876323" cy="4351338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DCD4F-6B06-4A6C-954F-2877202DFE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356" y="1681163"/>
            <a:ext cx="386926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356" y="2505075"/>
            <a:ext cx="3869267" cy="3684588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856" y="1681163"/>
            <a:ext cx="388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856" y="2505075"/>
            <a:ext cx="3886200" cy="3684588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C62E0-7516-47D1-95CC-2B69336EF0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FF318-351C-4A97-8C9B-4A131FEC8C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E1E1E-AC53-47CD-8D2E-6567AAC981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356" y="457200"/>
            <a:ext cx="294922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612" y="987426"/>
            <a:ext cx="462844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356" y="2057400"/>
            <a:ext cx="294922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DF6B8-82E9-4644-85A5-F2FA092289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356" y="457200"/>
            <a:ext cx="294922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612" y="987426"/>
            <a:ext cx="4628444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356" y="2057400"/>
            <a:ext cx="294922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CF71C-EDD3-4C8C-9759-D5DC68DC2A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9356" y="365126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9356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9356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buFontTx/>
              <a:buNone/>
              <a:defRPr kumimoji="0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656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822325" fontAlgn="auto">
              <a:spcBef>
                <a:spcPts val="0"/>
              </a:spcBef>
              <a:spcAft>
                <a:spcPts val="0"/>
              </a:spcAft>
              <a:buFontTx/>
              <a:buNone/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656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A6824D1-6242-4D51-A526-6C668A5357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9" r:id="rId12"/>
    <p:sldLayoutId id="2147483727" r:id="rId13"/>
    <p:sldLayoutId id="2147483714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848D4-ECDB-4391-ABF8-661B9129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90" y="1301262"/>
            <a:ext cx="8425419" cy="3938954"/>
          </a:xfrm>
        </p:spPr>
        <p:txBody>
          <a:bodyPr/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b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（课后作业，课程项目）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函数与数据可视化实验</a:t>
            </a:r>
            <a:b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需要提交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程序代码和实验报告</a:t>
            </a:r>
            <a:b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截止日期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日下午</a:t>
            </a:r>
            <a:r>
              <a:rPr lang="en-US" altLang="zh-CN" sz="40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4:00</a:t>
            </a:r>
            <a:b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本次作业满分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分（每实验题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分）</a:t>
            </a:r>
            <a:endParaRPr 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12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08546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16A6592-F6D2-4209-88BF-5560A63424F9}"/>
              </a:ext>
            </a:extLst>
          </p:cNvPr>
          <p:cNvSpPr txBox="1">
            <a:spLocks/>
          </p:cNvSpPr>
          <p:nvPr/>
        </p:nvSpPr>
        <p:spPr bwMode="auto">
          <a:xfrm>
            <a:off x="841131" y="756134"/>
            <a:ext cx="7696200" cy="570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实验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2.1</a:t>
            </a:r>
          </a:p>
          <a:p>
            <a:pPr marL="0" indent="0" defTabSz="914400">
              <a:buNone/>
            </a:pPr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defTabSz="914400"/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请自行设计一个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MATLAB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程序或数学实验，内容和主题不限，要求尽可能多的包含所学过的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MATLAB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可视化指令（不少于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15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个），例如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plot, text, </a:t>
            </a:r>
            <a:r>
              <a:rPr lang="en-US" altLang="zh-CN" b="1" dirty="0" err="1">
                <a:solidFill>
                  <a:srgbClr val="000000"/>
                </a:solidFill>
                <a:latin typeface="Arial Black" panose="020B0A04020102020204" pitchFamily="34" charset="0"/>
              </a:rPr>
              <a:t>xlabel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, title, legend, mesh, surf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等。</a:t>
            </a:r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defTabSz="914400"/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defTabSz="914400"/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建议评分参考</a:t>
            </a:r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lvl="1" defTabSz="914400"/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程序的正确性</a:t>
            </a:r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lvl="1" defTabSz="914400"/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所用指令的数目（越多越好）</a:t>
            </a:r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lvl="1" defTabSz="914400"/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程序或实验的创新性</a:t>
            </a:r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8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线条螺旋线2C6DD16A4A - 松迪科技（北京）有限公司">
            <a:extLst>
              <a:ext uri="{FF2B5EF4-FFF2-40B4-BE49-F238E27FC236}">
                <a16:creationId xmlns:a16="http://schemas.microsoft.com/office/drawing/2014/main" id="{BC3CF521-D1E3-4AAE-B23F-4BE4ED30A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708" y="73855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占位符 108546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16A6592-F6D2-4209-88BF-5560A63424F9}"/>
              </a:ext>
            </a:extLst>
          </p:cNvPr>
          <p:cNvSpPr txBox="1">
            <a:spLocks/>
          </p:cNvSpPr>
          <p:nvPr/>
        </p:nvSpPr>
        <p:spPr bwMode="auto">
          <a:xfrm>
            <a:off x="896816" y="1400906"/>
            <a:ext cx="4683369" cy="433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实验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2.2</a:t>
            </a:r>
          </a:p>
          <a:p>
            <a:pPr defTabSz="914400"/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marL="0" indent="0" defTabSz="914400">
              <a:buNone/>
            </a:pP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）寻找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构造大致形状如右图所示的螺旋线的数学方程；</a:t>
            </a:r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defTabSz="914400"/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marL="0" indent="0" defTabSz="914400">
              <a:buNone/>
            </a:pP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）采用</a:t>
            </a:r>
            <a:r>
              <a:rPr lang="zh-CN" altLang="en-US" b="1" dirty="0">
                <a:solidFill>
                  <a:srgbClr val="0000B5"/>
                </a:solidFill>
                <a:latin typeface="Arial Black" panose="020B0A04020102020204" pitchFamily="34" charset="0"/>
              </a:rPr>
              <a:t>至少三种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不同的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MATLAB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指令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方法制作该螺旋线盘旋向上延伸的动画，选择</a:t>
            </a:r>
            <a:r>
              <a:rPr lang="zh-CN" altLang="en-US" b="1" dirty="0">
                <a:solidFill>
                  <a:srgbClr val="0000B5"/>
                </a:solidFill>
                <a:latin typeface="Arial Black" panose="020B0A04020102020204" pitchFamily="34" charset="0"/>
              </a:rPr>
              <a:t>其中一种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以</a:t>
            </a:r>
            <a:r>
              <a:rPr lang="en-US" altLang="zh-CN" b="1" dirty="0">
                <a:solidFill>
                  <a:srgbClr val="000000"/>
                </a:solidFill>
                <a:latin typeface="Arial Black" panose="020B0A04020102020204" pitchFamily="34" charset="0"/>
              </a:rPr>
              <a:t>gif</a:t>
            </a:r>
            <a:r>
              <a:rPr lang="zh-CN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格式保存。</a:t>
            </a:r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defTabSz="914400"/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defTabSz="914400"/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defTabSz="914400"/>
            <a:endParaRPr lang="en-US" altLang="zh-CN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defTabSz="914400"/>
            <a:endParaRPr lang="zh-CN" altLang="en-US" b="1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0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文本占位符 108546" descr="Rectangle: Click to edit Master text styles&#10;Second level&#10;Third level&#10;Fourth level&#10;Fifth level"/>
          <p:cNvSpPr>
            <a:spLocks noGrp="1"/>
          </p:cNvSpPr>
          <p:nvPr>
            <p:ph type="body" idx="1"/>
          </p:nvPr>
        </p:nvSpPr>
        <p:spPr>
          <a:xfrm>
            <a:off x="457200" y="1381858"/>
            <a:ext cx="8229600" cy="4999892"/>
          </a:xfrm>
          <a:ln/>
        </p:spPr>
        <p:txBody>
          <a:bodyPr/>
          <a:lstStyle/>
          <a:p>
            <a:r>
              <a:rPr lang="zh-CN" altLang="en-US" b="1" dirty="0">
                <a:latin typeface="Arial Black" panose="020B0A04020102020204" pitchFamily="34" charset="0"/>
              </a:rPr>
              <a:t>将课堂上画的三维图变成类似下图的动画，并保存为</a:t>
            </a:r>
            <a:r>
              <a:rPr lang="en-US" altLang="zh-CN" b="1" dirty="0">
                <a:latin typeface="Arial Black" panose="020B0A04020102020204" pitchFamily="34" charset="0"/>
              </a:rPr>
              <a:t>gif</a:t>
            </a:r>
            <a:r>
              <a:rPr lang="zh-CN" altLang="en-US" b="1" dirty="0">
                <a:latin typeface="Arial Black" panose="020B0A04020102020204" pitchFamily="34" charset="0"/>
              </a:rPr>
              <a:t>图片</a:t>
            </a:r>
            <a:endParaRPr lang="zh-CN" altLang="en-US" b="1" dirty="0">
              <a:solidFill>
                <a:srgbClr val="0000B5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图片 2" descr="图表, 表面图&#10;&#10;描述已自动生成">
            <a:extLst>
              <a:ext uri="{FF2B5EF4-FFF2-40B4-BE49-F238E27FC236}">
                <a16:creationId xmlns:a16="http://schemas.microsoft.com/office/drawing/2014/main" id="{6E73614A-5673-4579-8628-E37F68B3B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31" y="2202474"/>
            <a:ext cx="5763845" cy="432288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0D91128-DD44-4C2F-9B11-89228ADA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56" y="365127"/>
            <a:ext cx="7886700" cy="1016732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8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2">
            <a:extLst>
              <a:ext uri="{FF2B5EF4-FFF2-40B4-BE49-F238E27FC236}">
                <a16:creationId xmlns:a16="http://schemas.microsoft.com/office/drawing/2014/main" id="{9B71C0C9-20AB-40B0-8F5F-8A492FA30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12" y="251731"/>
            <a:ext cx="8648375" cy="129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101850" indent="184150" defTabSz="822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559050" indent="184150" defTabSz="822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016250" indent="184150" defTabSz="822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473450" indent="184150" defTabSz="822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宋体" panose="02010600030101010101" pitchFamily="2" charset="-122"/>
              </a:rPr>
              <a:t>实验</a:t>
            </a:r>
            <a:r>
              <a:rPr lang="en-US" altLang="zh-CN" sz="3200" b="1" dirty="0">
                <a:latin typeface="宋体" panose="02010600030101010101" pitchFamily="2" charset="-122"/>
              </a:rPr>
              <a:t>2.4</a:t>
            </a:r>
            <a:r>
              <a:rPr lang="zh-CN" altLang="en-US" sz="3200" dirty="0">
                <a:latin typeface="宋体" panose="02010600030101010101" pitchFamily="2" charset="-122"/>
              </a:rPr>
              <a:t>：</a:t>
            </a:r>
            <a:r>
              <a:rPr lang="en-US" altLang="zh-CN" sz="3200" b="1" dirty="0">
                <a:latin typeface="宋体" panose="02010600030101010101" pitchFamily="2" charset="-122"/>
              </a:rPr>
              <a:t>A problem of infinite product</a:t>
            </a:r>
          </a:p>
          <a:p>
            <a:pPr eaLnBrk="1" hangingPunct="1">
              <a:lnSpc>
                <a:spcPct val="150000"/>
              </a:lnSpc>
            </a:pPr>
            <a:endParaRPr lang="en-US" altLang="ja-JP" sz="2400" dirty="0">
              <a:latin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CDEDC-E04D-447A-BB35-446C2A80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1589442"/>
            <a:ext cx="7345606" cy="48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41166"/>
      </p:ext>
    </p:extLst>
  </p:cSld>
  <p:clrMapOvr>
    <a:masterClrMapping/>
  </p:clrMapOvr>
  <p:transition spd="slow" advTm="27758"/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9835</TotalTime>
  <Pages>0</Pages>
  <Words>206</Words>
  <Characters>0</Characters>
  <Application>Microsoft Office PowerPoint</Application>
  <DocSecurity>0</DocSecurity>
  <PresentationFormat>全屏显示(4:3)</PresentationFormat>
  <Lines>0</Lines>
  <Paragraphs>22</Paragraphs>
  <Slides>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宋体</vt:lpstr>
      <vt:lpstr>微软雅黑</vt:lpstr>
      <vt:lpstr>Arial</vt:lpstr>
      <vt:lpstr>Arial Black</vt:lpstr>
      <vt:lpstr>Calibri</vt:lpstr>
      <vt:lpstr>Calibri Light</vt:lpstr>
      <vt:lpstr>Courier New</vt:lpstr>
      <vt:lpstr>Template</vt:lpstr>
      <vt:lpstr>实验2 （课后作业，课程项目）  函数与数据可视化实验  需要提交程序代码和实验报告 截止日期2024年9月25日下午4:00 本次作业满分4分（每实验题1分）</vt:lpstr>
      <vt:lpstr>PowerPoint 演示文稿</vt:lpstr>
      <vt:lpstr>PowerPoint 演示文稿</vt:lpstr>
      <vt:lpstr>实验2.3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dreamsummit</dc:creator>
  <cp:lastModifiedBy>Wu Kailiang</cp:lastModifiedBy>
  <cp:revision>1621</cp:revision>
  <cp:lastPrinted>2021-09-06T08:43:13Z</cp:lastPrinted>
  <dcterms:created xsi:type="dcterms:W3CDTF">2020-01-22T01:08:34Z</dcterms:created>
  <dcterms:modified xsi:type="dcterms:W3CDTF">2024-09-18T07:49:16Z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TC040015519991</vt:lpwstr>
  </property>
  <property fmtid="{D5CDD505-2E9C-101B-9397-08002B2CF9AE}" pid="3" name="KSOProductBuildVer">
    <vt:lpwstr>2052-10.1.0.7469</vt:lpwstr>
  </property>
  <property fmtid="{D5CDD505-2E9C-101B-9397-08002B2CF9AE}" pid="4" name="KSORubyTemplateID">
    <vt:lpwstr>8</vt:lpwstr>
  </property>
</Properties>
</file>